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360" r:id="rId3"/>
    <p:sldId id="259" r:id="rId4"/>
    <p:sldId id="327" r:id="rId5"/>
    <p:sldId id="329" r:id="rId6"/>
    <p:sldId id="330" r:id="rId7"/>
    <p:sldId id="331" r:id="rId8"/>
    <p:sldId id="332" r:id="rId9"/>
    <p:sldId id="333" r:id="rId10"/>
    <p:sldId id="351" r:id="rId11"/>
    <p:sldId id="258" r:id="rId12"/>
    <p:sldId id="347" r:id="rId13"/>
    <p:sldId id="348" r:id="rId14"/>
    <p:sldId id="349" r:id="rId15"/>
    <p:sldId id="350" r:id="rId16"/>
    <p:sldId id="352" r:id="rId17"/>
    <p:sldId id="354" r:id="rId18"/>
    <p:sldId id="353" r:id="rId19"/>
    <p:sldId id="355" r:id="rId20"/>
    <p:sldId id="356" r:id="rId21"/>
    <p:sldId id="357" r:id="rId22"/>
    <p:sldId id="359" r:id="rId23"/>
    <p:sldId id="324" r:id="rId24"/>
    <p:sldId id="358" r:id="rId25"/>
    <p:sldId id="34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4445"/>
    <a:srgbClr val="FFFFFF"/>
    <a:srgbClr val="ED334E"/>
    <a:srgbClr val="1C8B3C"/>
    <a:srgbClr val="000000"/>
    <a:srgbClr val="FBB132"/>
    <a:srgbClr val="0885C2"/>
    <a:srgbClr val="00FF00"/>
    <a:srgbClr val="FFD6AD"/>
    <a:srgbClr val="E00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306118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We want to do some analysis of Dean Yip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s Tweets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sz="3200" dirty="0"/>
              <a:t>Before we can do this</a:t>
            </a:r>
            <a:r>
              <a:rPr lang="en-US" sz="3200" dirty="0">
                <a:solidFill>
                  <a:schemeClr val="accent6"/>
                </a:solidFill>
              </a:rPr>
              <a:t>,</a:t>
            </a:r>
            <a:r>
              <a:rPr lang="en-US" sz="3200" dirty="0"/>
              <a:t> we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ll need to make the tweet all lower case and replace all the punctuations with white space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dirty="0">
                <a:solidFill>
                  <a:schemeClr val="accent6"/>
                </a:solidFill>
              </a:rPr>
              <a:t>‘impact... Exciting’ 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 ‘</a:t>
            </a:r>
            <a:r>
              <a:rPr lang="en-US" dirty="0">
                <a:solidFill>
                  <a:schemeClr val="accent6"/>
                </a:solidFill>
              </a:rPr>
              <a:t>impact   exciting‘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1C93AE-995C-4ADF-8B7C-CC703684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8" t="16258" r="1189" b="68106"/>
          <a:stretch/>
        </p:blipFill>
        <p:spPr>
          <a:xfrm>
            <a:off x="282146" y="5017429"/>
            <a:ext cx="6854927" cy="1480967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4258354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Today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Looping through indices with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Nested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437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7821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lecture we saw that we can use while loops to loop over the indices of a string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Then we saw that a for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loop requires less code but it iterates over the values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not the indices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1393186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/>
          </a:bodyPr>
          <a:lstStyle/>
          <a:p>
            <a:r>
              <a:rPr lang="en-US" sz="3600" dirty="0"/>
              <a:t>Can we use a for loop to loop over indices</a:t>
            </a:r>
            <a:r>
              <a:rPr lang="en-US" sz="3600" dirty="0">
                <a:solidFill>
                  <a:schemeClr val="accent2"/>
                </a:solidFill>
              </a:rPr>
              <a:t>?</a:t>
            </a:r>
            <a:r>
              <a:rPr lang="en-US" sz="36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2785700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called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3600" dirty="0"/>
              <a:t> that can be used to generate a sequence of numbers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The general syntax of range is as follows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Similar to the string slicing syntax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2800" dirty="0"/>
              <a:t>The stop value is not included in the sequence of </a:t>
            </a:r>
            <a:r>
              <a:rPr lang="en-US" sz="3200" dirty="0"/>
              <a:t>numbers generated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2800" dirty="0"/>
              <a:t>Can omit start and step which will result in default values being used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range(n)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 range(0, n, 1)</a:t>
            </a:r>
            <a:endParaRPr lang="en-US" sz="32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E9557-9CB1-45E7-85A2-2D1F0C09F32C}"/>
              </a:ext>
            </a:extLst>
          </p:cNvPr>
          <p:cNvSpPr txBox="1"/>
          <p:nvPr/>
        </p:nvSpPr>
        <p:spPr>
          <a:xfrm>
            <a:off x="1002279" y="3406677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range(start, stop, step)</a:t>
            </a:r>
          </a:p>
        </p:txBody>
      </p:sp>
    </p:spTree>
    <p:extLst>
      <p:ext uri="{BB962C8B-B14F-4D97-AF65-F5344CB8AC3E}">
        <p14:creationId xmlns:p14="http://schemas.microsoft.com/office/powerpoint/2010/main" val="3407145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3AEE27-48F2-4968-8C6C-389EF326C748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</a:t>
            </a:r>
            <a:r>
              <a:rPr lang="en-US" sz="2600" b="1" dirty="0">
                <a:solidFill>
                  <a:schemeClr val="accent6"/>
                </a:solidFill>
              </a:rPr>
              <a:t>Using range()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23069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typically used in a for loop to iterate over a sequence of numbers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an iterable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730FA7-BE6B-4A0F-BA58-7D7CAB323535}"/>
              </a:ext>
            </a:extLst>
          </p:cNvPr>
          <p:cNvSpPr txBox="1"/>
          <p:nvPr/>
        </p:nvSpPr>
        <p:spPr>
          <a:xfrm>
            <a:off x="1003623" y="5236955"/>
            <a:ext cx="48878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D350BB-F114-445C-A244-7B04064948E4}"/>
              </a:ext>
            </a:extLst>
          </p:cNvPr>
          <p:cNvSpPr/>
          <p:nvPr/>
        </p:nvSpPr>
        <p:spPr>
          <a:xfrm>
            <a:off x="3304933" y="5260705"/>
            <a:ext cx="2181467" cy="569387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75AB1-1108-4398-BC89-969EFEFD13DA}"/>
              </a:ext>
            </a:extLst>
          </p:cNvPr>
          <p:cNvSpPr txBox="1"/>
          <p:nvPr/>
        </p:nvSpPr>
        <p:spPr>
          <a:xfrm>
            <a:off x="183138" y="4267854"/>
            <a:ext cx="4456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This thing has to be an iterable.</a:t>
            </a:r>
          </a:p>
        </p:txBody>
      </p:sp>
      <p:sp>
        <p:nvSpPr>
          <p:cNvPr id="11" name="Arrow: Bent-Up 10">
            <a:extLst>
              <a:ext uri="{FF2B5EF4-FFF2-40B4-BE49-F238E27FC236}">
                <a16:creationId xmlns:a16="http://schemas.microsoft.com/office/drawing/2014/main" id="{EC312CC2-07A5-4C75-82B2-001BC7CAA9FB}"/>
              </a:ext>
            </a:extLst>
          </p:cNvPr>
          <p:cNvSpPr/>
          <p:nvPr/>
        </p:nvSpPr>
        <p:spPr>
          <a:xfrm flipV="1">
            <a:off x="4595749" y="4438572"/>
            <a:ext cx="748146" cy="676894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3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Example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821384" cy="3061180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Add up all the even numbers between </a:t>
            </a:r>
            <a:r>
              <a:rPr lang="en-US" sz="4000" dirty="0">
                <a:solidFill>
                  <a:schemeClr val="accent1"/>
                </a:solidFill>
              </a:rPr>
              <a:t>1</a:t>
            </a:r>
            <a:r>
              <a:rPr lang="en-US" sz="4000" dirty="0"/>
              <a:t> and </a:t>
            </a:r>
            <a:r>
              <a:rPr lang="en-US" sz="4000" dirty="0">
                <a:solidFill>
                  <a:schemeClr val="accent1"/>
                </a:solidFill>
              </a:rPr>
              <a:t>100</a:t>
            </a:r>
            <a:r>
              <a:rPr lang="en-US" sz="4000" dirty="0"/>
              <a:t> using a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4000" dirty="0"/>
              <a:t> loop and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4000" dirty="0">
                <a:solidFill>
                  <a:schemeClr val="accent2"/>
                </a:solidFill>
              </a:rPr>
              <a:t>.</a:t>
            </a:r>
          </a:p>
          <a:p>
            <a:endParaRPr lang="en-US" sz="4000" dirty="0"/>
          </a:p>
          <a:p>
            <a:r>
              <a:rPr lang="en-US" sz="4400" dirty="0"/>
              <a:t>2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4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>
                <a:solidFill>
                  <a:schemeClr val="accent6"/>
                </a:solidFill>
              </a:rPr>
              <a:t>…..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96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98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100</a:t>
            </a:r>
            <a:endParaRPr lang="en-US" sz="4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</a:t>
            </a:r>
            <a:r>
              <a:rPr lang="en-US" sz="2600" b="1" dirty="0">
                <a:solidFill>
                  <a:schemeClr val="accent6"/>
                </a:solidFill>
              </a:rPr>
              <a:t>Example 1</a:t>
            </a:r>
          </a:p>
        </p:txBody>
      </p:sp>
    </p:spTree>
    <p:extLst>
      <p:ext uri="{BB962C8B-B14F-4D97-AF65-F5344CB8AC3E}">
        <p14:creationId xmlns:p14="http://schemas.microsoft.com/office/powerpoint/2010/main" val="4028562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Write a function that returns the number of times that a character and the next character are the same</a:t>
            </a:r>
            <a:r>
              <a:rPr lang="en-US" sz="3200" dirty="0">
                <a:solidFill>
                  <a:schemeClr val="accent2"/>
                </a:solidFill>
              </a:rPr>
              <a:t>. </a:t>
            </a:r>
          </a:p>
          <a:p>
            <a:r>
              <a:rPr lang="en-US" sz="3200" dirty="0"/>
              <a:t>If you have a bug in a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with probability </a:t>
            </a:r>
            <a:r>
              <a:rPr lang="en-US" sz="3200" dirty="0">
                <a:solidFill>
                  <a:schemeClr val="accent2"/>
                </a:solidFill>
              </a:rPr>
              <a:t>~</a:t>
            </a:r>
            <a:r>
              <a:rPr lang="en-US" sz="3200" dirty="0"/>
              <a:t>1 its an off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by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one index error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21772D-454E-443B-BC52-152732F9F12E}"/>
              </a:ext>
            </a:extLst>
          </p:cNvPr>
          <p:cNvSpPr txBox="1"/>
          <p:nvPr/>
        </p:nvSpPr>
        <p:spPr>
          <a:xfrm>
            <a:off x="389020" y="5347768"/>
            <a:ext cx="70054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count_adjacent_repeats('</a:t>
            </a:r>
            <a:r>
              <a:rPr lang="en-US" sz="2400" b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abccdeffggh</a:t>
            </a:r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endParaRPr lang="en-US" sz="2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3</a:t>
            </a:r>
          </a:p>
        </p:txBody>
      </p:sp>
    </p:spTree>
    <p:extLst>
      <p:ext uri="{BB962C8B-B14F-4D97-AF65-F5344CB8AC3E}">
        <p14:creationId xmlns:p14="http://schemas.microsoft.com/office/powerpoint/2010/main" val="126524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D4C09-3BE5-48F4-89CC-20CDA38C9B6D}"/>
              </a:ext>
            </a:extLst>
          </p:cNvPr>
          <p:cNvSpPr txBox="1"/>
          <p:nvPr/>
        </p:nvSpPr>
        <p:spPr>
          <a:xfrm>
            <a:off x="5511330" y="686851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E6644-210B-4700-A8EA-4CD9A86FFF4B}"/>
              </a:ext>
            </a:extLst>
          </p:cNvPr>
          <p:cNvSpPr txBox="1"/>
          <p:nvPr/>
        </p:nvSpPr>
        <p:spPr>
          <a:xfrm>
            <a:off x="5511330" y="2830250"/>
            <a:ext cx="659507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range(10, 13)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range(1, 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print(i, j)</a:t>
            </a:r>
          </a:p>
          <a:p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10, 1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10, 2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10, 3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57121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C1DE76-444E-4AC4-B3C7-C95CFC7B07A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</a:t>
            </a:r>
            <a:r>
              <a:rPr lang="en-US" sz="2600" b="1" dirty="0">
                <a:solidFill>
                  <a:schemeClr val="accent6"/>
                </a:solidFill>
              </a:rPr>
              <a:t>Nested for Loops</a:t>
            </a:r>
          </a:p>
        </p:txBody>
      </p:sp>
    </p:spTree>
    <p:extLst>
      <p:ext uri="{BB962C8B-B14F-4D97-AF65-F5344CB8AC3E}">
        <p14:creationId xmlns:p14="http://schemas.microsoft.com/office/powerpoint/2010/main" val="1177286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C080-4997-EC2D-DA6E-1E89A5C20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Disaster Relief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22C4A4-E8A7-D44B-CC05-729EF3C5C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373821" cy="4835479"/>
          </a:xfrm>
        </p:spPr>
        <p:txBody>
          <a:bodyPr/>
          <a:lstStyle/>
          <a:p>
            <a:r>
              <a:rPr lang="en-US" dirty="0"/>
              <a:t>Turkish students at UofT are collecting donations of items to assist relief efforts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Location to donate your items:</a:t>
            </a:r>
          </a:p>
          <a:p>
            <a:pPr lvl="1"/>
            <a:r>
              <a:rPr lang="en-US" dirty="0"/>
              <a:t>Lassonde Mining Building Room 225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MIE Common Room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Items:</a:t>
            </a:r>
          </a:p>
          <a:p>
            <a:pPr lvl="1"/>
            <a:r>
              <a:rPr lang="en-US" dirty="0"/>
              <a:t>Torches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hygiene products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hand warmers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sleeping bags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and winter clothing with tags on or in new condition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pic>
        <p:nvPicPr>
          <p:cNvPr id="1026" name="Picture 2" descr="Death toll tops 11,000 in Turkish earthquake as freezing temperatures  hamper rescue efforts | PBS NewsHour">
            <a:extLst>
              <a:ext uri="{FF2B5EF4-FFF2-40B4-BE49-F238E27FC236}">
                <a16:creationId xmlns:a16="http://schemas.microsoft.com/office/drawing/2014/main" id="{2798A6ED-FABB-C971-3E74-89DDCDBB39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676"/>
          <a:stretch/>
        </p:blipFill>
        <p:spPr bwMode="auto">
          <a:xfrm>
            <a:off x="7393326" y="494934"/>
            <a:ext cx="4798674" cy="623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7645023-F50D-81C9-C072-89672928148B}"/>
              </a:ext>
            </a:extLst>
          </p:cNvPr>
          <p:cNvSpPr/>
          <p:nvPr/>
        </p:nvSpPr>
        <p:spPr>
          <a:xfrm>
            <a:off x="7291603" y="324464"/>
            <a:ext cx="147483" cy="6483391"/>
          </a:xfrm>
          <a:prstGeom prst="rect">
            <a:avLst/>
          </a:prstGeom>
          <a:solidFill>
            <a:srgbClr val="444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372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62008" cy="483547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Turtle</a:t>
            </a:r>
            <a:r>
              <a:rPr lang="en-US" sz="3600" dirty="0"/>
              <a:t> is a pre</a:t>
            </a:r>
            <a:r>
              <a:rPr lang="en-US" sz="3600" dirty="0">
                <a:solidFill>
                  <a:srgbClr val="00B050"/>
                </a:solidFill>
              </a:rPr>
              <a:t>-</a:t>
            </a:r>
            <a:r>
              <a:rPr lang="en-US" sz="3600" dirty="0"/>
              <a:t>installed Python library that enables users to create pictures and shapes by providing them with a virtual canvas</a:t>
            </a:r>
            <a:r>
              <a:rPr lang="en-US" sz="3600" dirty="0">
                <a:solidFill>
                  <a:srgbClr val="00B050"/>
                </a:solidFill>
              </a:rPr>
              <a:t>.</a:t>
            </a:r>
            <a:r>
              <a:rPr lang="en-US" sz="3600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</a:t>
            </a:r>
            <a:r>
              <a:rPr lang="en-US" sz="2600" b="1" dirty="0">
                <a:solidFill>
                  <a:schemeClr val="accent6"/>
                </a:solidFill>
              </a:rPr>
              <a:t>Turtles</a:t>
            </a:r>
          </a:p>
        </p:txBody>
      </p:sp>
      <p:pic>
        <p:nvPicPr>
          <p:cNvPr id="1028" name="Picture 4" descr="Turtle Icon | Flat Animal Iconset | Martin Berube">
            <a:extLst>
              <a:ext uri="{FF2B5EF4-FFF2-40B4-BE49-F238E27FC236}">
                <a16:creationId xmlns:a16="http://schemas.microsoft.com/office/drawing/2014/main" id="{9EBFEEEB-3721-491D-93DE-F87019718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24" y="3714401"/>
            <a:ext cx="2851699" cy="2851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822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Draw A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88875" cy="1378138"/>
          </a:xfrm>
        </p:spPr>
        <p:txBody>
          <a:bodyPr>
            <a:normAutofit/>
          </a:bodyPr>
          <a:lstStyle/>
          <a:p>
            <a:r>
              <a:rPr lang="en-US" sz="3600" dirty="0"/>
              <a:t>Use Turtle and nested for loops to draw a grid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</a:t>
            </a:r>
            <a:r>
              <a:rPr lang="en-US" sz="2600" b="1" dirty="0">
                <a:solidFill>
                  <a:schemeClr val="accent6"/>
                </a:solidFill>
              </a:rPr>
              <a:t>Grid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E438725-DCC6-414E-B4E6-DCDA73A6A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1590" r="21516" b="34816"/>
          <a:stretch/>
        </p:blipFill>
        <p:spPr>
          <a:xfrm>
            <a:off x="1227067" y="3137435"/>
            <a:ext cx="3356734" cy="3343669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509319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3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Use Turtle and nested for loops to draw the pattern below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F58AB5-D8EC-4085-9177-90B0E6574F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05" t="40345" r="21538" b="35899"/>
          <a:stretch/>
        </p:blipFill>
        <p:spPr>
          <a:xfrm>
            <a:off x="1227066" y="3120148"/>
            <a:ext cx="3356734" cy="336095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C61B1-F784-47DE-A5C6-2D77279F8783}"/>
              </a:ext>
            </a:extLst>
          </p:cNvPr>
          <p:cNvSpPr txBox="1"/>
          <p:nvPr/>
        </p:nvSpPr>
        <p:spPr>
          <a:xfrm>
            <a:off x="5205181" y="2808031"/>
            <a:ext cx="1817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We just finished this</a:t>
            </a:r>
            <a:r>
              <a:rPr lang="en-US" sz="1400" dirty="0">
                <a:solidFill>
                  <a:schemeClr val="accent6"/>
                </a:solidFill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960247-7429-4F05-85CA-2024AC1C0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48" t="41590" r="21516" b="34816"/>
          <a:stretch/>
        </p:blipFill>
        <p:spPr>
          <a:xfrm>
            <a:off x="5295406" y="3115808"/>
            <a:ext cx="1854611" cy="1847393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026270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73063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The general form of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Iterable types have indices and items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For loops always iterate over the items in the iterable variable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Using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range(start, end, step) </a:t>
            </a:r>
            <a:r>
              <a:rPr lang="en-US" sz="3600" dirty="0"/>
              <a:t>we can keep track of where we are in a sequence (i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index)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F91CE-B465-4447-A09D-2F820586963C}"/>
              </a:ext>
            </a:extLst>
          </p:cNvPr>
          <p:cNvSpPr txBox="1"/>
          <p:nvPr/>
        </p:nvSpPr>
        <p:spPr>
          <a:xfrm>
            <a:off x="1648969" y="2671037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Advanced 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14507" cy="4542146"/>
          </a:xfrm>
        </p:spPr>
        <p:txBody>
          <a:bodyPr>
            <a:normAutofit/>
          </a:bodyPr>
          <a:lstStyle/>
          <a:p>
            <a:r>
              <a:rPr lang="en-US" sz="3600" dirty="0"/>
              <a:t>Create a function that draws a polygon at </a:t>
            </a:r>
            <a:r>
              <a:rPr lang="en-US" sz="3600" dirty="0">
                <a:solidFill>
                  <a:schemeClr val="accent6"/>
                </a:solidFill>
              </a:rPr>
              <a:t>(</a:t>
            </a:r>
            <a:r>
              <a:rPr lang="en-US" sz="3600" dirty="0"/>
              <a:t>x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</a:t>
            </a:r>
            <a:r>
              <a:rPr lang="en-US" sz="3600" dirty="0">
                <a:solidFill>
                  <a:schemeClr val="accent6"/>
                </a:solidFill>
              </a:rPr>
              <a:t>)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</a:t>
            </a:r>
            <a:r>
              <a:rPr lang="en-US" sz="2600" b="1" dirty="0">
                <a:solidFill>
                  <a:schemeClr val="accent6"/>
                </a:solidFill>
              </a:rPr>
              <a:t>Advanced Turtles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F1BD87-4F6E-4CD6-B969-0F7DB81F4FCE}"/>
              </a:ext>
            </a:extLst>
          </p:cNvPr>
          <p:cNvSpPr txBox="1"/>
          <p:nvPr/>
        </p:nvSpPr>
        <p:spPr>
          <a:xfrm>
            <a:off x="1095558" y="5007827"/>
            <a:ext cx="6603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draw_polygon(x, y,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num_sides,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side_length)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E758CA-64B4-4E09-BD6E-EB9ECEC71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0299" r="21613" b="36383"/>
          <a:stretch/>
        </p:blipFill>
        <p:spPr>
          <a:xfrm>
            <a:off x="5008139" y="2639455"/>
            <a:ext cx="2175721" cy="2158656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2699043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65223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This Week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6.1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for </a:t>
            </a:r>
            <a:r>
              <a:rPr lang="en-US" dirty="0"/>
              <a:t>loops</a:t>
            </a:r>
          </a:p>
          <a:p>
            <a:pPr lvl="1"/>
            <a:r>
              <a:rPr lang="en-US" dirty="0"/>
              <a:t>Reading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9.3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9.4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6.2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for </a:t>
            </a:r>
            <a:r>
              <a:rPr lang="en-US" b="1" dirty="0"/>
              <a:t>loops on indices</a:t>
            </a:r>
            <a:r>
              <a:rPr lang="en-US" b="1" dirty="0">
                <a:solidFill>
                  <a:schemeClr val="accent2"/>
                </a:solidFill>
              </a:rPr>
              <a:t>,</a:t>
            </a:r>
            <a:r>
              <a:rPr lang="en-US" b="1" dirty="0"/>
              <a:t> nested loops</a:t>
            </a:r>
          </a:p>
          <a:p>
            <a:pPr lvl="1"/>
            <a:r>
              <a:rPr lang="en-US" b="1" dirty="0"/>
              <a:t>Reading: 9.5 – 9.9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Wordle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starts with the keyword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5955631" y="1816771"/>
            <a:ext cx="9986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8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Next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we provide the name of one of more variables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We have called the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but you can call it whatever you like as long as it follows rules for naming a variable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item1, item2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6978316" y="1816771"/>
            <a:ext cx="2586789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Our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/>
              <a:t> will be bound to each of the items in the sequence in turn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9565105" y="1816771"/>
            <a:ext cx="7700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1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Specify what the values are 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What is the iterable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</a:p>
          <a:p>
            <a:r>
              <a:rPr lang="en-US" sz="3200" dirty="0"/>
              <a:t>An iterable is an object that can be iterated over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Strings are iterable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we know these from last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Lists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b="1" dirty="0">
                <a:solidFill>
                  <a:schemeClr val="accent2"/>
                </a:solidFill>
              </a:rPr>
              <a:t>next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/>
              <a:t>are iterable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10335125" y="1816771"/>
            <a:ext cx="1191127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23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with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  <a:r>
              <a:rPr lang="en-US" sz="3200" dirty="0"/>
              <a:t>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statement ends with a colon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This is how Python knows you are going to create a new block of code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11526252" y="1816771"/>
            <a:ext cx="180474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54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Indenting four spaces tells Python what lines of code are in that block you want to repeated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6773778" y="2346157"/>
            <a:ext cx="4367464" cy="3392905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56D8AD5-2DFF-4424-8C20-8AA9AEA38A48}"/>
              </a:ext>
            </a:extLst>
          </p:cNvPr>
          <p:cNvSpPr/>
          <p:nvPr/>
        </p:nvSpPr>
        <p:spPr>
          <a:xfrm>
            <a:off x="6095996" y="5358617"/>
            <a:ext cx="617620" cy="553453"/>
          </a:xfrm>
          <a:prstGeom prst="rightArrow">
            <a:avLst/>
          </a:prstGeom>
          <a:solidFill>
            <a:srgbClr val="E00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0C392-B8C4-4120-AC91-EE5EC969077B}"/>
              </a:ext>
            </a:extLst>
          </p:cNvPr>
          <p:cNvSpPr txBox="1"/>
          <p:nvPr/>
        </p:nvSpPr>
        <p:spPr>
          <a:xfrm>
            <a:off x="5979692" y="5854465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00BE5"/>
                </a:solidFill>
              </a:rPr>
              <a:t>Indent</a:t>
            </a:r>
          </a:p>
        </p:txBody>
      </p:sp>
    </p:spTree>
    <p:extLst>
      <p:ext uri="{BB962C8B-B14F-4D97-AF65-F5344CB8AC3E}">
        <p14:creationId xmlns:p14="http://schemas.microsoft.com/office/powerpoint/2010/main" val="3300181745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27169</TotalTime>
  <Words>1197</Words>
  <Application>Microsoft Office PowerPoint</Application>
  <PresentationFormat>Widescreen</PresentationFormat>
  <Paragraphs>255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Consolas</vt:lpstr>
      <vt:lpstr>Courier New</vt:lpstr>
      <vt:lpstr>Segoe UI</vt:lpstr>
      <vt:lpstr>Wingdings</vt:lpstr>
      <vt:lpstr>APS106_PPTX_Theme</vt:lpstr>
      <vt:lpstr>more for loops.</vt:lpstr>
      <vt:lpstr>Disaster Relief</vt:lpstr>
      <vt:lpstr>This Week’s Content</vt:lpstr>
      <vt:lpstr>for loops</vt:lpstr>
      <vt:lpstr>for loops</vt:lpstr>
      <vt:lpstr>for loops</vt:lpstr>
      <vt:lpstr>for loops</vt:lpstr>
      <vt:lpstr>for loops</vt:lpstr>
      <vt:lpstr>for loops</vt:lpstr>
      <vt:lpstr>Breakout Session 1</vt:lpstr>
      <vt:lpstr>Today’s Content</vt:lpstr>
      <vt:lpstr>Looping Through Indices</vt:lpstr>
      <vt:lpstr>Looping Through Indices</vt:lpstr>
      <vt:lpstr>Looping on a range()</vt:lpstr>
      <vt:lpstr>Looping on a range()</vt:lpstr>
      <vt:lpstr>Example 1</vt:lpstr>
      <vt:lpstr>Breakout Session 2</vt:lpstr>
      <vt:lpstr>Nested for Loops</vt:lpstr>
      <vt:lpstr>Nested for Loops</vt:lpstr>
      <vt:lpstr>Turtles</vt:lpstr>
      <vt:lpstr>Draw A Grid</vt:lpstr>
      <vt:lpstr>Breakout Session 3</vt:lpstr>
      <vt:lpstr>Lecture Recap</vt:lpstr>
      <vt:lpstr>Advanced Turtles</vt:lpstr>
      <vt:lpstr>more for loops.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142</cp:revision>
  <dcterms:created xsi:type="dcterms:W3CDTF">2021-11-03T00:49:37Z</dcterms:created>
  <dcterms:modified xsi:type="dcterms:W3CDTF">2023-02-15T19:08:50Z</dcterms:modified>
</cp:coreProperties>
</file>